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0" r:id="rId3"/>
    <p:sldId id="271" r:id="rId4"/>
    <p:sldId id="288" r:id="rId5"/>
    <p:sldId id="292" r:id="rId6"/>
    <p:sldId id="290" r:id="rId7"/>
    <p:sldId id="277" r:id="rId8"/>
    <p:sldId id="293" r:id="rId9"/>
    <p:sldId id="285" r:id="rId10"/>
    <p:sldId id="286" r:id="rId11"/>
    <p:sldId id="295" r:id="rId12"/>
    <p:sldId id="278" r:id="rId13"/>
    <p:sldId id="294" r:id="rId14"/>
    <p:sldId id="281" r:id="rId15"/>
    <p:sldId id="280" r:id="rId16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FD9F6"/>
    <a:srgbClr val="007580"/>
    <a:srgbClr val="D6E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5262" autoAdjust="0"/>
  </p:normalViewPr>
  <p:slideViewPr>
    <p:cSldViewPr snapToGrid="0">
      <p:cViewPr varScale="1">
        <p:scale>
          <a:sx n="58" d="100"/>
          <a:sy n="58" d="100"/>
        </p:scale>
        <p:origin x="96" y="5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75180-F300-4886-A637-9EC5243A0F9E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4FCF2-43E1-4E59-8642-0425E4F83F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04568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629EE-B66C-44B0-B048-DFB890B23C30}" type="datetimeFigureOut">
              <a:rPr kumimoji="1" lang="ja-JP" altLang="en-US" smtClean="0"/>
              <a:t>2022/11/7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75642-80BB-4A29-93BF-D0A96B41D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059584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75642-80BB-4A29-93BF-D0A96B41DB39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931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5" tIns="45698" rIns="91395" bIns="45698" anchor="b"/>
          <a:lstStyle>
            <a:lvl1pPr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1pPr>
            <a:lvl2pPr marL="742950" indent="-28575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2pPr>
            <a:lvl3pPr marL="11430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3pPr>
            <a:lvl4pPr marL="16002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4pPr>
            <a:lvl5pPr marL="20574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D61C43-1F50-4907-9F20-F7C8732DEDE1}" type="slidenum">
              <a:rPr lang="en-US" altLang="ja-JP">
                <a:ea typeface="HGP明朝B" panose="02020800000000000000" pitchFamily="18" charset="-128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ja-JP">
              <a:ea typeface="HGP明朝B" panose="02020800000000000000" pitchFamily="18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sz="1000" dirty="0" smtClean="0"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633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5" tIns="45698" rIns="91395" bIns="45698" anchor="b"/>
          <a:lstStyle>
            <a:lvl1pPr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1pPr>
            <a:lvl2pPr marL="742950" indent="-28575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2pPr>
            <a:lvl3pPr marL="11430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3pPr>
            <a:lvl4pPr marL="16002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4pPr>
            <a:lvl5pPr marL="20574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D61C43-1F50-4907-9F20-F7C8732DEDE1}" type="slidenum">
              <a:rPr lang="en-US" altLang="ja-JP">
                <a:ea typeface="HGP明朝B" panose="02020800000000000000" pitchFamily="18" charset="-128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ja-JP">
              <a:ea typeface="HGP明朝B" panose="02020800000000000000" pitchFamily="18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sz="1000" dirty="0" smtClean="0"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148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75642-80BB-4A29-93BF-D0A96B41DB3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7460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75642-80BB-4A29-93BF-D0A96B41DB3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055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75642-80BB-4A29-93BF-D0A96B41DB39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944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75642-80BB-4A29-93BF-D0A96B41DB3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741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75642-80BB-4A29-93BF-D0A96B41DB3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77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75642-80BB-4A29-93BF-D0A96B41DB3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941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75642-80BB-4A29-93BF-D0A96B41DB3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2332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75642-80BB-4A29-93BF-D0A96B41DB3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4848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75642-80BB-4A29-93BF-D0A96B41DB3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1253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75642-80BB-4A29-93BF-D0A96B41DB3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979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ja-JP" altLang="en-US" smtClean="0"/>
              <a:t>株式会社桜川ポンプ製作所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75642-80BB-4A29-93BF-D0A96B41DB3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447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5" tIns="45698" rIns="91395" bIns="45698" anchor="b"/>
          <a:lstStyle>
            <a:lvl1pPr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1pPr>
            <a:lvl2pPr marL="742950" indent="-28575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2pPr>
            <a:lvl3pPr marL="11430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3pPr>
            <a:lvl4pPr marL="16002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4pPr>
            <a:lvl5pPr marL="20574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メイリオ" panose="020B0604030504040204" pitchFamily="50" charset="-128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D61C43-1F50-4907-9F20-F7C8732DEDE1}" type="slidenum">
              <a:rPr lang="en-US" altLang="ja-JP">
                <a:ea typeface="HGP明朝B" panose="02020800000000000000" pitchFamily="18" charset="-128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ja-JP">
              <a:ea typeface="HGP明朝B" panose="02020800000000000000" pitchFamily="18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z="1000" dirty="0" smtClean="0">
                <a:ea typeface="ＭＳ ゴシック" panose="020B0609070205080204" pitchFamily="49" charset="-128"/>
              </a:rPr>
              <a:t>ポンプ動作の流れ</a:t>
            </a:r>
            <a:endParaRPr lang="en-US" altLang="ja-JP" sz="1000" dirty="0" smtClean="0">
              <a:ea typeface="ＭＳ ゴシック" panose="020B0609070205080204" pitchFamily="49" charset="-128"/>
            </a:endParaRPr>
          </a:p>
          <a:p>
            <a:pPr eaLnBrk="1" hangingPunct="1"/>
            <a:r>
              <a:rPr lang="ja-JP" altLang="en-US" sz="1000" dirty="0" smtClean="0">
                <a:ea typeface="ＭＳ ゴシック" panose="020B0609070205080204" pitchFamily="49" charset="-128"/>
              </a:rPr>
              <a:t>・ポンプ電源投入→センサーレベル以上の水位になると起動</a:t>
            </a:r>
            <a:endParaRPr lang="en-US" altLang="ja-JP" sz="1000" dirty="0" smtClean="0">
              <a:ea typeface="ＭＳ ゴシック" panose="020B0609070205080204" pitchFamily="49" charset="-128"/>
            </a:endParaRPr>
          </a:p>
          <a:p>
            <a:pPr eaLnBrk="1" hangingPunct="1"/>
            <a:r>
              <a:rPr lang="ja-JP" altLang="en-US" sz="1000" dirty="0" smtClean="0">
                <a:ea typeface="ＭＳ ゴシック" panose="020B0609070205080204" pitchFamily="49" charset="-128"/>
              </a:rPr>
              <a:t>・センサーレベル以下になった場合タイマー運転後停止</a:t>
            </a:r>
            <a:endParaRPr lang="en-US" altLang="ja-JP" sz="1000" dirty="0" smtClean="0">
              <a:ea typeface="ＭＳ ゴシック" panose="020B0609070205080204" pitchFamily="49" charset="-128"/>
            </a:endParaRPr>
          </a:p>
          <a:p>
            <a:pPr eaLnBrk="1" hangingPunct="1"/>
            <a:endParaRPr lang="en-US" altLang="ja-JP" sz="1000" dirty="0" smtClean="0">
              <a:ea typeface="ＭＳ ゴシック" panose="020B0609070205080204" pitchFamily="49" charset="-128"/>
            </a:endParaRPr>
          </a:p>
          <a:p>
            <a:pPr eaLnBrk="1" hangingPunct="1"/>
            <a:r>
              <a:rPr lang="ja-JP" altLang="en-US" sz="1000" dirty="0" smtClean="0">
                <a:ea typeface="ＭＳ ゴシック" panose="020B0609070205080204" pitchFamily="49" charset="-128"/>
              </a:rPr>
              <a:t>タイマー運転による水位制御</a:t>
            </a:r>
            <a:endParaRPr lang="en-US" altLang="ja-JP" sz="1000" dirty="0" smtClean="0">
              <a:ea typeface="ＭＳ ゴシック" panose="020B0609070205080204" pitchFamily="49" charset="-128"/>
            </a:endParaRPr>
          </a:p>
          <a:p>
            <a:pPr eaLnBrk="1" hangingPunct="1"/>
            <a:r>
              <a:rPr lang="ja-JP" altLang="en-US" sz="1000" dirty="0" smtClean="0">
                <a:ea typeface="ＭＳ ゴシック" panose="020B0609070205080204" pitchFamily="49" charset="-128"/>
              </a:rPr>
              <a:t>・水位検知後、おおよそストレーナ付近の水位にて停止するようにタイマー制御運転を行います。</a:t>
            </a:r>
            <a:endParaRPr lang="en-US" altLang="ja-JP" sz="1000" dirty="0" smtClean="0">
              <a:ea typeface="ＭＳ ゴシック" panose="020B0609070205080204" pitchFamily="49" charset="-128"/>
            </a:endParaRPr>
          </a:p>
          <a:p>
            <a:pPr eaLnBrk="1" hangingPunct="1"/>
            <a:endParaRPr lang="en-US" altLang="ja-JP" sz="1000" dirty="0" smtClean="0">
              <a:ea typeface="ＭＳ ゴシック" panose="020B0609070205080204" pitchFamily="49" charset="-128"/>
            </a:endParaRPr>
          </a:p>
          <a:p>
            <a:pPr eaLnBrk="1" hangingPunct="1"/>
            <a:r>
              <a:rPr lang="ja-JP" altLang="en-US" sz="1000" dirty="0" smtClean="0">
                <a:ea typeface="ＭＳ ゴシック" panose="020B0609070205080204" pitchFamily="49" charset="-128"/>
              </a:rPr>
              <a:t>タイマー運転メモ：現場の流入量によって運転時間を変える</a:t>
            </a:r>
            <a:endParaRPr lang="en-US" altLang="ja-JP" sz="1000" dirty="0" smtClean="0"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030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5BC3-C7CA-4533-BE91-B7D9FAD7C06D}" type="datetime1">
              <a:rPr lang="en-US" altLang="ja-JP" smtClean="0"/>
              <a:t>11/7/2022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894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664E-4D2B-41CB-AE10-59C5B0DAFA9D}" type="datetime1">
              <a:rPr lang="en-US" altLang="ja-JP" smtClean="0"/>
              <a:t>11/7/2022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32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8438F-992A-4E0C-8B5E-97BDC6B2DAB6}" type="datetime1">
              <a:rPr lang="en-US" altLang="ja-JP" smtClean="0"/>
              <a:t>11/7/2022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5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45AA-2D9E-4748-A4F6-D2D5E215C32E}" type="datetime1">
              <a:rPr lang="en-US" altLang="ja-JP" smtClean="0"/>
              <a:t>11/7/2022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8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F49B-2127-427B-915C-FC43E873F5C1}" type="datetime1">
              <a:rPr lang="en-US" altLang="ja-JP" smtClean="0"/>
              <a:t>11/7/2022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4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1DC50-05E8-4056-A37C-14EE15BFDFEC}" type="datetime1">
              <a:rPr lang="en-US" altLang="ja-JP" smtClean="0"/>
              <a:t>11/7/2022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82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608CF-F7EB-4253-9DBA-63A93548E4DE}" type="datetime1">
              <a:rPr lang="en-US" altLang="ja-JP" smtClean="0"/>
              <a:t>11/7/2022</a:t>
            </a:fld>
            <a:endParaRPr 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477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1D786-7E66-4BC9-8975-0B206F34A64D}" type="datetime1">
              <a:rPr lang="en-US" altLang="ja-JP" smtClean="0"/>
              <a:t>11/7/2022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492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FE0FB-AB39-4AC1-94A6-9AB057B3DF29}" type="datetime1">
              <a:rPr lang="en-US" altLang="ja-JP" smtClean="0"/>
              <a:t>11/7/2022</a:t>
            </a:fld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4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9D48-E390-436A-BA14-4E4F8275F43B}" type="datetime1">
              <a:rPr lang="en-US" altLang="ja-JP" smtClean="0"/>
              <a:t>11/7/2022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28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0F0F-E366-48E7-B518-46F0A637DCD2}" type="datetime1">
              <a:rPr lang="en-US" altLang="ja-JP" smtClean="0"/>
              <a:t>11/7/2022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41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3D93A-6670-4807-BC11-FC8DB0187B34}" type="datetime1">
              <a:rPr lang="en-US" altLang="ja-JP" smtClean="0"/>
              <a:t>11/7/2022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3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9" t="6119" r="31383" b="12148"/>
          <a:stretch/>
        </p:blipFill>
        <p:spPr>
          <a:xfrm>
            <a:off x="6913944" y="0"/>
            <a:ext cx="5278056" cy="6805914"/>
          </a:xfrm>
          <a:prstGeom prst="rect">
            <a:avLst/>
          </a:prstGeom>
        </p:spPr>
      </p:pic>
      <p:sp>
        <p:nvSpPr>
          <p:cNvPr id="3" name="二等辺三角形 2"/>
          <p:cNvSpPr/>
          <p:nvPr/>
        </p:nvSpPr>
        <p:spPr>
          <a:xfrm rot="20498742">
            <a:off x="-1086230" y="56079"/>
            <a:ext cx="7475843" cy="5771689"/>
          </a:xfrm>
          <a:prstGeom prst="triangle">
            <a:avLst>
              <a:gd name="adj" fmla="val 57367"/>
            </a:avLst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5" y="6043086"/>
            <a:ext cx="4089017" cy="495826"/>
          </a:xfrm>
          <a:prstGeom prst="rect">
            <a:avLst/>
          </a:prstGeom>
        </p:spPr>
      </p:pic>
      <p:sp>
        <p:nvSpPr>
          <p:cNvPr id="7" name="タイトル 7"/>
          <p:cNvSpPr txBox="1">
            <a:spLocks/>
          </p:cNvSpPr>
          <p:nvPr/>
        </p:nvSpPr>
        <p:spPr>
          <a:xfrm>
            <a:off x="327074" y="3105383"/>
            <a:ext cx="6484143" cy="1403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9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 </a:t>
            </a:r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シリーズ</a:t>
            </a:r>
            <a:endParaRPr lang="ja-JP" altLang="en-US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10416" y="2258564"/>
            <a:ext cx="6400801" cy="755722"/>
          </a:xfrm>
        </p:spPr>
        <p:txBody>
          <a:bodyPr>
            <a:noAutofit/>
          </a:bodyPr>
          <a:lstStyle/>
          <a:p>
            <a:pPr algn="ctr"/>
            <a:r>
              <a:rPr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センサー式オートユニット搭載ポンプ</a:t>
            </a:r>
            <a:endParaRPr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01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タイトル 3"/>
          <p:cNvSpPr txBox="1">
            <a:spLocks/>
          </p:cNvSpPr>
          <p:nvPr/>
        </p:nvSpPr>
        <p:spPr>
          <a:xfrm>
            <a:off x="319405" y="1552501"/>
            <a:ext cx="2645736" cy="8178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ポンプを守る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タイトル 3"/>
          <p:cNvSpPr txBox="1">
            <a:spLocks/>
          </p:cNvSpPr>
          <p:nvPr/>
        </p:nvSpPr>
        <p:spPr>
          <a:xfrm>
            <a:off x="0" y="0"/>
            <a:ext cx="12192000" cy="133938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独自のメリット③</a:t>
            </a:r>
            <a:endParaRPr lang="ja-JP" altLang="en-US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360441" y="3009579"/>
            <a:ext cx="70305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ポンプは長期間稼働させない場合、インペラが（羽根車）固着してしまいます。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lang="en-US" altLang="ja-JP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24</a:t>
            </a:r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時間に一度、自動運転することで防ぎます。</a:t>
            </a:r>
            <a:endParaRPr lang="en-US" altLang="ja-JP" sz="3200" u="sng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3200" u="sng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8830098" y="1552501"/>
            <a:ext cx="2409033" cy="4010944"/>
            <a:chOff x="8625911" y="1339388"/>
            <a:chExt cx="2409033" cy="401094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5911" y="1339388"/>
              <a:ext cx="2409033" cy="4010944"/>
            </a:xfrm>
            <a:prstGeom prst="rect">
              <a:avLst/>
            </a:prstGeom>
          </p:spPr>
        </p:pic>
        <p:sp>
          <p:nvSpPr>
            <p:cNvPr id="6" name="楕円 5"/>
            <p:cNvSpPr/>
            <p:nvPr/>
          </p:nvSpPr>
          <p:spPr>
            <a:xfrm>
              <a:off x="9093431" y="3805029"/>
              <a:ext cx="1275687" cy="118151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926" y="5645577"/>
            <a:ext cx="4405806" cy="110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0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タイトル 3"/>
          <p:cNvSpPr txBox="1">
            <a:spLocks/>
          </p:cNvSpPr>
          <p:nvPr/>
        </p:nvSpPr>
        <p:spPr>
          <a:xfrm>
            <a:off x="319405" y="1552501"/>
            <a:ext cx="2645736" cy="8178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ポンプを守る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タイトル 3"/>
          <p:cNvSpPr txBox="1">
            <a:spLocks/>
          </p:cNvSpPr>
          <p:nvPr/>
        </p:nvSpPr>
        <p:spPr>
          <a:xfrm>
            <a:off x="0" y="0"/>
            <a:ext cx="12192000" cy="133938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独自のメリット③</a:t>
            </a:r>
            <a:endParaRPr lang="ja-JP" altLang="en-US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714" y="5383588"/>
            <a:ext cx="4868247" cy="1018673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524685" y="3027335"/>
            <a:ext cx="58813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・ケーブルの断線</a:t>
            </a:r>
            <a:endParaRPr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・異物でインペラが詰まる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→　過電流が発生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32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これらを検知したとき、</a:t>
            </a:r>
            <a:endParaRPr lang="en-US" altLang="ja-JP" sz="3200" u="sng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ポンプの電源を</a:t>
            </a:r>
            <a:r>
              <a:rPr lang="en-US" altLang="ja-JP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OFF</a:t>
            </a:r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にします。</a:t>
            </a:r>
            <a:endParaRPr lang="en-US" altLang="ja-JP" sz="3200" u="sng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211" y="2592280"/>
            <a:ext cx="2915392" cy="226421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364" y="2370338"/>
            <a:ext cx="2188597" cy="257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2" r="18326" b="12479"/>
          <a:stretch/>
        </p:blipFill>
        <p:spPr>
          <a:xfrm rot="8999746">
            <a:off x="7627451" y="2614056"/>
            <a:ext cx="4427793" cy="3345412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938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独自のメリット④</a:t>
            </a:r>
            <a:endParaRPr lang="ja-JP" altLang="en-US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タイトル 3"/>
          <p:cNvSpPr txBox="1">
            <a:spLocks/>
          </p:cNvSpPr>
          <p:nvPr/>
        </p:nvSpPr>
        <p:spPr>
          <a:xfrm>
            <a:off x="359041" y="2627453"/>
            <a:ext cx="8054052" cy="33682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・正確に水面を検出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・運転開始水位を自由に変えられる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・ポンプが転倒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しても破損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することなく、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  設定の際に道具も不要です。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タイトル 3"/>
          <p:cNvSpPr txBox="1">
            <a:spLocks/>
          </p:cNvSpPr>
          <p:nvPr/>
        </p:nvSpPr>
        <p:spPr>
          <a:xfrm>
            <a:off x="359042" y="2042258"/>
            <a:ext cx="3529378" cy="5851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スマート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センサー</a:t>
            </a:r>
            <a:endParaRPr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円形吹き出し 1"/>
          <p:cNvSpPr/>
          <p:nvPr/>
        </p:nvSpPr>
        <p:spPr>
          <a:xfrm>
            <a:off x="6915705" y="2627453"/>
            <a:ext cx="3588350" cy="1039419"/>
          </a:xfrm>
          <a:prstGeom prst="wedgeEllipseCallout">
            <a:avLst>
              <a:gd name="adj1" fmla="val -11101"/>
              <a:gd name="adj2" fmla="val 17214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スマホなどで使われている静電容量式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41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938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独自のメリット⑤</a:t>
            </a:r>
            <a:endParaRPr lang="ja-JP" altLang="en-US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タイトル 3"/>
          <p:cNvSpPr txBox="1">
            <a:spLocks/>
          </p:cNvSpPr>
          <p:nvPr/>
        </p:nvSpPr>
        <p:spPr>
          <a:xfrm>
            <a:off x="1015959" y="5359531"/>
            <a:ext cx="2684955" cy="6921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スマート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センサー</a:t>
            </a:r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1015959" y="3523345"/>
            <a:ext cx="2672180" cy="7379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ポンプを守る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タイトル 3"/>
          <p:cNvSpPr txBox="1">
            <a:spLocks/>
          </p:cNvSpPr>
          <p:nvPr/>
        </p:nvSpPr>
        <p:spPr>
          <a:xfrm>
            <a:off x="1015959" y="4399565"/>
            <a:ext cx="2684955" cy="7855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かしこい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運転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1015959" y="2683700"/>
            <a:ext cx="2672180" cy="7013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らくらく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設置</a:t>
            </a:r>
            <a:endParaRPr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タイトル 3"/>
          <p:cNvSpPr txBox="1">
            <a:spLocks/>
          </p:cNvSpPr>
          <p:nvPr/>
        </p:nvSpPr>
        <p:spPr>
          <a:xfrm>
            <a:off x="3938192" y="2683700"/>
            <a:ext cx="6315518" cy="336795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ja-JP" sz="36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とにかく簡単！</a:t>
            </a:r>
            <a:endParaRPr lang="en-US" altLang="ja-JP" sz="36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手間いらず！</a:t>
            </a:r>
            <a:endParaRPr lang="en-US" altLang="ja-JP" sz="36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600" u="dbl" dirty="0" smtClean="0">
                <a:uFill>
                  <a:solidFill>
                    <a:srgbClr val="FF0000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桜川ポンプ</a:t>
            </a:r>
            <a:r>
              <a:rPr lang="ja-JP" altLang="en-US" sz="4800" u="dbl" dirty="0" smtClean="0">
                <a:uFill>
                  <a:solidFill>
                    <a:srgbClr val="FF0000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独自</a:t>
            </a:r>
            <a:r>
              <a:rPr lang="ja-JP" altLang="en-US" sz="3600" u="dbl" dirty="0" smtClean="0">
                <a:uFill>
                  <a:solidFill>
                    <a:srgbClr val="FF0000"/>
                  </a:solidFill>
                </a:uFill>
                <a:latin typeface="メイリオ" panose="020B0604030504040204" pitchFamily="50" charset="-128"/>
                <a:ea typeface="メイリオ" panose="020B0604030504040204" pitchFamily="50" charset="-128"/>
              </a:rPr>
              <a:t>の商品</a:t>
            </a:r>
            <a:endParaRPr lang="en-US" altLang="ja-JP" sz="3600" u="dbl" dirty="0" smtClean="0">
              <a:uFill>
                <a:solidFill>
                  <a:srgbClr val="FF0000"/>
                </a:solidFill>
              </a:u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119" y="4385256"/>
            <a:ext cx="1043373" cy="16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938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ラインナップ</a:t>
            </a:r>
            <a:endParaRPr lang="ja-JP" altLang="en-US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2"/>
          <a:stretch/>
        </p:blipFill>
        <p:spPr>
          <a:xfrm>
            <a:off x="0" y="1119700"/>
            <a:ext cx="12167719" cy="5653961"/>
          </a:xfrm>
          <a:prstGeom prst="rect">
            <a:avLst/>
          </a:prstGeom>
        </p:spPr>
      </p:pic>
      <p:cxnSp>
        <p:nvCxnSpPr>
          <p:cNvPr id="3" name="直線コネクタ 2"/>
          <p:cNvCxnSpPr/>
          <p:nvPr/>
        </p:nvCxnSpPr>
        <p:spPr>
          <a:xfrm flipV="1">
            <a:off x="3488925" y="5156786"/>
            <a:ext cx="1447060" cy="100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V="1">
            <a:off x="3417903" y="6676008"/>
            <a:ext cx="1447060" cy="88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8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3" t="31736" r="20420" b="26383"/>
          <a:stretch/>
        </p:blipFill>
        <p:spPr>
          <a:xfrm>
            <a:off x="6701932" y="-33053"/>
            <a:ext cx="4201420" cy="6891053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" y="2788971"/>
            <a:ext cx="12192000" cy="133938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ご清聴ありがとうございました。</a:t>
            </a:r>
            <a:endParaRPr lang="ja-JP" altLang="en-US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5" y="6043086"/>
            <a:ext cx="4089017" cy="4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938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目　次</a:t>
            </a:r>
            <a:endParaRPr lang="ja-JP" altLang="en-US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プレースホルダー 4"/>
          <p:cNvSpPr txBox="1">
            <a:spLocks/>
          </p:cNvSpPr>
          <p:nvPr/>
        </p:nvSpPr>
        <p:spPr>
          <a:xfrm>
            <a:off x="515571" y="1944449"/>
            <a:ext cx="7065847" cy="35863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20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20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8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1. RAU</a:t>
            </a:r>
            <a:r>
              <a:rPr lang="ja-JP" altLang="en-US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とは</a:t>
            </a:r>
            <a:endParaRPr lang="en-US" altLang="ja-JP" sz="32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lang="en-US" altLang="ja-JP" sz="3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lang="ja-JP" altLang="en-US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オートポンプについて</a:t>
            </a:r>
            <a:endParaRPr lang="en-US" altLang="ja-JP" sz="32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3. </a:t>
            </a:r>
            <a:r>
              <a:rPr lang="ja-JP" altLang="en-US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オートポンプ共通のメリット</a:t>
            </a:r>
            <a:endParaRPr lang="en-US" altLang="ja-JP" sz="32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4. RAU</a:t>
            </a:r>
            <a:r>
              <a:rPr lang="ja-JP" altLang="en-US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独自のメリット</a:t>
            </a:r>
            <a:endParaRPr lang="en-US" altLang="ja-JP" sz="3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5.</a:t>
            </a:r>
            <a:r>
              <a:rPr lang="ja-JP" altLang="en-US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ラインナップ</a:t>
            </a:r>
            <a:endParaRPr lang="en-US" altLang="ja-JP" sz="3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プレースホルダー 4"/>
          <p:cNvSpPr txBox="1">
            <a:spLocks/>
          </p:cNvSpPr>
          <p:nvPr/>
        </p:nvSpPr>
        <p:spPr>
          <a:xfrm>
            <a:off x="5216769" y="3952445"/>
            <a:ext cx="6739427" cy="5152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20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20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8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2" name="テキスト プレースホルダー 4"/>
          <p:cNvSpPr txBox="1">
            <a:spLocks/>
          </p:cNvSpPr>
          <p:nvPr/>
        </p:nvSpPr>
        <p:spPr>
          <a:xfrm>
            <a:off x="8886172" y="2106207"/>
            <a:ext cx="2130229" cy="34245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20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20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8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kumimoji="1" sz="1600" kern="1200" cap="all" baseline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P.</a:t>
            </a:r>
            <a:r>
              <a:rPr lang="ja-JP" altLang="en-US" sz="3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endParaRPr lang="en-US" altLang="ja-JP" sz="3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p. 5</a:t>
            </a:r>
            <a:r>
              <a:rPr lang="ja-JP" altLang="en-US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～６</a:t>
            </a:r>
            <a:endParaRPr lang="en-US" altLang="ja-JP" sz="3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p. 7</a:t>
            </a:r>
          </a:p>
          <a:p>
            <a:pPr algn="l"/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p. 8</a:t>
            </a:r>
            <a:r>
              <a:rPr lang="ja-JP" altLang="en-US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endParaRPr lang="en-US" altLang="ja-JP" sz="3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lang="en-US" altLang="ja-JP" sz="3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p. 13</a:t>
            </a:r>
            <a:endParaRPr lang="ja-JP" altLang="en-US" sz="3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endParaRPr lang="ja-JP" altLang="en-US" sz="32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63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567" y="1934356"/>
            <a:ext cx="2675052" cy="441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938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ja-JP" altLang="en-US" sz="4800" spc="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4800" spc="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4800" spc="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とは</a:t>
            </a:r>
            <a:endParaRPr lang="ja-JP" altLang="en-US" sz="4800" spc="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タイトル 3"/>
          <p:cNvSpPr txBox="1">
            <a:spLocks/>
          </p:cNvSpPr>
          <p:nvPr/>
        </p:nvSpPr>
        <p:spPr>
          <a:xfrm>
            <a:off x="282843" y="3207621"/>
            <a:ext cx="6535537" cy="14374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①既存のポンプに取り付けることでオートポンプにできる</a:t>
            </a:r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ユニット</a:t>
            </a:r>
            <a:endParaRPr lang="en-US" altLang="ja-JP" sz="3200" u="sng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282843" y="1652046"/>
            <a:ext cx="6134581" cy="8180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40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シリーズとは･･･？</a:t>
            </a:r>
            <a:endParaRPr lang="ja-JP" altLang="en-US" sz="40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914294" y="2116202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lang="ja-JP" altLang="en-US" sz="4000" dirty="0"/>
          </a:p>
        </p:txBody>
      </p:sp>
      <p:sp>
        <p:nvSpPr>
          <p:cNvPr id="2" name="正方形/長方形 1"/>
          <p:cNvSpPr/>
          <p:nvPr/>
        </p:nvSpPr>
        <p:spPr>
          <a:xfrm>
            <a:off x="354931" y="4784296"/>
            <a:ext cx="79791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既に桜川のポンプをご使用でしたら、</a:t>
            </a:r>
            <a:endParaRPr lang="en-US" altLang="ja-JP" sz="2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オートポンプにできるかもしれません</a:t>
            </a:r>
            <a:endParaRPr lang="en-US" altLang="ja-JP" sz="2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（ラインナップの適応機種をご参照ください）。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54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938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ja-JP" altLang="en-US" sz="4800" spc="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4800" spc="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4800" spc="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とは</a:t>
            </a:r>
            <a:endParaRPr lang="ja-JP" altLang="en-US" sz="4800" spc="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545" y="2061095"/>
            <a:ext cx="2238691" cy="4597312"/>
          </a:xfrm>
          <a:prstGeom prst="rect">
            <a:avLst/>
          </a:prstGeom>
        </p:spPr>
      </p:pic>
      <p:sp>
        <p:nvSpPr>
          <p:cNvPr id="12" name="タイトル 3"/>
          <p:cNvSpPr txBox="1">
            <a:spLocks/>
          </p:cNvSpPr>
          <p:nvPr/>
        </p:nvSpPr>
        <p:spPr>
          <a:xfrm>
            <a:off x="282843" y="1652046"/>
            <a:ext cx="6134581" cy="8180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40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シリーズとは･･･？</a:t>
            </a:r>
            <a:endParaRPr lang="ja-JP" altLang="en-US" sz="40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788445" y="2116202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lang="ja-JP" altLang="en-US" sz="4000" dirty="0"/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282843" y="3545795"/>
            <a:ext cx="8693683" cy="22705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②ユニットを取り付けた、</a:t>
            </a:r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オートポンプ本体</a:t>
            </a:r>
            <a:endParaRPr lang="en-US" altLang="ja-JP" sz="3200" u="sng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30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-1963" r="14361" b="7780"/>
          <a:stretch/>
        </p:blipFill>
        <p:spPr>
          <a:xfrm>
            <a:off x="10120337" y="3491404"/>
            <a:ext cx="1491612" cy="309313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r="7715"/>
          <a:stretch/>
        </p:blipFill>
        <p:spPr>
          <a:xfrm>
            <a:off x="419518" y="2706557"/>
            <a:ext cx="1924863" cy="396129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r="7879"/>
          <a:stretch/>
        </p:blipFill>
        <p:spPr>
          <a:xfrm>
            <a:off x="7691661" y="3621927"/>
            <a:ext cx="1351400" cy="304592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938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オートポンプについて</a:t>
            </a:r>
            <a:endParaRPr lang="ja-JP" altLang="en-US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3"/>
          <p:cNvSpPr txBox="1">
            <a:spLocks/>
          </p:cNvSpPr>
          <p:nvPr/>
        </p:nvSpPr>
        <p:spPr>
          <a:xfrm>
            <a:off x="269477" y="2245740"/>
            <a:ext cx="6292265" cy="5759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水を検知して自動で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ON/OFF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するポンプ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&gt;&gt;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フロート式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、電極式、センサー式　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など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197312" y="1449771"/>
            <a:ext cx="6436596" cy="7732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そもそもオートポンプとは・・・</a:t>
            </a:r>
            <a:endParaRPr lang="en-US" altLang="ja-JP" sz="3200" u="sng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2748559" y="3705245"/>
            <a:ext cx="3535856" cy="2879292"/>
            <a:chOff x="2465023" y="3358910"/>
            <a:chExt cx="3535856" cy="2879292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6"/>
            <a:srcRect l="65946"/>
            <a:stretch/>
          </p:blipFill>
          <p:spPr>
            <a:xfrm>
              <a:off x="4545367" y="3358911"/>
              <a:ext cx="1455512" cy="287929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6"/>
            <a:srcRect r="65255"/>
            <a:stretch/>
          </p:blipFill>
          <p:spPr>
            <a:xfrm>
              <a:off x="2465023" y="3358910"/>
              <a:ext cx="1432273" cy="287929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5" name="V 字形矢印 14"/>
            <p:cNvSpPr/>
            <p:nvPr/>
          </p:nvSpPr>
          <p:spPr>
            <a:xfrm>
              <a:off x="4028396" y="4798555"/>
              <a:ext cx="385870" cy="287165"/>
            </a:xfrm>
            <a:prstGeom prst="notchedRightArrow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8" name="直線コネクタ 7"/>
          <p:cNvCxnSpPr/>
          <p:nvPr/>
        </p:nvCxnSpPr>
        <p:spPr>
          <a:xfrm flipH="1">
            <a:off x="8768937" y="3017692"/>
            <a:ext cx="361520" cy="12613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H="1" flipV="1">
            <a:off x="10120337" y="3017692"/>
            <a:ext cx="932363" cy="12613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タイトル 3"/>
          <p:cNvSpPr txBox="1">
            <a:spLocks/>
          </p:cNvSpPr>
          <p:nvPr/>
        </p:nvSpPr>
        <p:spPr>
          <a:xfrm>
            <a:off x="7883371" y="1854745"/>
            <a:ext cx="3814984" cy="11318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水位がセンサー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電極を超えると運転を開始。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下がると停止。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93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-1963" r="14361" b="7780"/>
          <a:stretch/>
        </p:blipFill>
        <p:spPr>
          <a:xfrm>
            <a:off x="10720982" y="2097140"/>
            <a:ext cx="1438182" cy="29823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r="7715"/>
          <a:stretch/>
        </p:blipFill>
        <p:spPr>
          <a:xfrm>
            <a:off x="8528045" y="1083288"/>
            <a:ext cx="1924863" cy="396129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r="7879"/>
          <a:stretch/>
        </p:blipFill>
        <p:spPr>
          <a:xfrm>
            <a:off x="6908571" y="2033547"/>
            <a:ext cx="1351400" cy="304592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938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オートポンプについて</a:t>
            </a:r>
            <a:endParaRPr lang="ja-JP" altLang="en-US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3"/>
          <p:cNvSpPr txBox="1">
            <a:spLocks/>
          </p:cNvSpPr>
          <p:nvPr/>
        </p:nvSpPr>
        <p:spPr>
          <a:xfrm>
            <a:off x="246098" y="2097139"/>
            <a:ext cx="6352202" cy="27589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比較的小さな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5.5kW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までしか実現できていませんでした。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は、</a:t>
            </a:r>
            <a:r>
              <a:rPr lang="en-US" altLang="ja-JP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en-US" altLang="ja-JP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.5</a:t>
            </a:r>
            <a:r>
              <a:rPr lang="ja-JP" altLang="en-US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11kW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を実現！</a:t>
            </a:r>
            <a:endParaRPr lang="en-US" altLang="ja-JP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010506"/>
              </p:ext>
            </p:extLst>
          </p:nvPr>
        </p:nvGraphicFramePr>
        <p:xfrm>
          <a:off x="385946" y="5232408"/>
          <a:ext cx="11554520" cy="1209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315">
                  <a:extLst>
                    <a:ext uri="{9D8B030D-6E8A-4147-A177-3AD203B41FA5}">
                      <a16:colId xmlns:a16="http://schemas.microsoft.com/office/drawing/2014/main" val="220049276"/>
                    </a:ext>
                  </a:extLst>
                </a:gridCol>
                <a:gridCol w="1444315">
                  <a:extLst>
                    <a:ext uri="{9D8B030D-6E8A-4147-A177-3AD203B41FA5}">
                      <a16:colId xmlns:a16="http://schemas.microsoft.com/office/drawing/2014/main" val="2723571855"/>
                    </a:ext>
                  </a:extLst>
                </a:gridCol>
                <a:gridCol w="1444315">
                  <a:extLst>
                    <a:ext uri="{9D8B030D-6E8A-4147-A177-3AD203B41FA5}">
                      <a16:colId xmlns:a16="http://schemas.microsoft.com/office/drawing/2014/main" val="3709193225"/>
                    </a:ext>
                  </a:extLst>
                </a:gridCol>
                <a:gridCol w="1444315">
                  <a:extLst>
                    <a:ext uri="{9D8B030D-6E8A-4147-A177-3AD203B41FA5}">
                      <a16:colId xmlns:a16="http://schemas.microsoft.com/office/drawing/2014/main" val="3866655694"/>
                    </a:ext>
                  </a:extLst>
                </a:gridCol>
                <a:gridCol w="1444315">
                  <a:extLst>
                    <a:ext uri="{9D8B030D-6E8A-4147-A177-3AD203B41FA5}">
                      <a16:colId xmlns:a16="http://schemas.microsoft.com/office/drawing/2014/main" val="2746679079"/>
                    </a:ext>
                  </a:extLst>
                </a:gridCol>
                <a:gridCol w="1444315">
                  <a:extLst>
                    <a:ext uri="{9D8B030D-6E8A-4147-A177-3AD203B41FA5}">
                      <a16:colId xmlns:a16="http://schemas.microsoft.com/office/drawing/2014/main" val="3833870162"/>
                    </a:ext>
                  </a:extLst>
                </a:gridCol>
                <a:gridCol w="1444315">
                  <a:extLst>
                    <a:ext uri="{9D8B030D-6E8A-4147-A177-3AD203B41FA5}">
                      <a16:colId xmlns:a16="http://schemas.microsoft.com/office/drawing/2014/main" val="1261716734"/>
                    </a:ext>
                  </a:extLst>
                </a:gridCol>
                <a:gridCol w="1444315">
                  <a:extLst>
                    <a:ext uri="{9D8B030D-6E8A-4147-A177-3AD203B41FA5}">
                      <a16:colId xmlns:a16="http://schemas.microsoft.com/office/drawing/2014/main" val="2919697529"/>
                    </a:ext>
                  </a:extLst>
                </a:gridCol>
              </a:tblGrid>
              <a:tr h="403213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出力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~0.4 kW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1.5 kW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2.2 kW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3.7 kW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5.5 kW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7.5 kW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11 kW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737121"/>
                  </a:ext>
                </a:extLst>
              </a:tr>
              <a:tr h="403213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従来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オートポンプ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454881"/>
                  </a:ext>
                </a:extLst>
              </a:tr>
              <a:tr h="403213">
                <a:tc gridSpan="5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RAU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074805"/>
                  </a:ext>
                </a:extLst>
              </a:tr>
            </a:tbl>
          </a:graphicData>
        </a:graphic>
      </p:graphicFrame>
      <p:sp>
        <p:nvSpPr>
          <p:cNvPr id="10" name="タイトル 3"/>
          <p:cNvSpPr txBox="1">
            <a:spLocks/>
          </p:cNvSpPr>
          <p:nvPr/>
        </p:nvSpPr>
        <p:spPr>
          <a:xfrm>
            <a:off x="203901" y="1461708"/>
            <a:ext cx="6436596" cy="7732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これまでの</a:t>
            </a:r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オートポンプは・・・</a:t>
            </a:r>
            <a:endParaRPr lang="en-US" altLang="ja-JP" sz="3200" u="sng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05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938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オートポンプ</a:t>
            </a: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共通のメリット</a:t>
            </a:r>
          </a:p>
        </p:txBody>
      </p:sp>
      <p:sp>
        <p:nvSpPr>
          <p:cNvPr id="7" name="タイトル 3"/>
          <p:cNvSpPr txBox="1">
            <a:spLocks/>
          </p:cNvSpPr>
          <p:nvPr/>
        </p:nvSpPr>
        <p:spPr>
          <a:xfrm>
            <a:off x="756695" y="5808053"/>
            <a:ext cx="10382491" cy="6018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夜間に発生する豪雨対策など</a:t>
            </a:r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緊急時の排水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にも活躍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3"/>
          <p:cNvSpPr txBox="1">
            <a:spLocks/>
          </p:cNvSpPr>
          <p:nvPr/>
        </p:nvSpPr>
        <p:spPr>
          <a:xfrm>
            <a:off x="330515" y="1738131"/>
            <a:ext cx="1417264" cy="5652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省人化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56695" y="2353084"/>
            <a:ext cx="10854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電源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をつなぐ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だけで、稼働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モニタリングする</a:t>
            </a:r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必要が</a:t>
            </a:r>
            <a:r>
              <a:rPr lang="ja-JP" altLang="en-US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ない</a:t>
            </a:r>
            <a:endParaRPr lang="en-US" altLang="ja-JP" sz="32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30515" y="5135596"/>
            <a:ext cx="2345319" cy="584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ＢＣＰ対策</a:t>
            </a:r>
            <a:endParaRPr lang="en-US" altLang="ja-JP" sz="3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330515" y="3360699"/>
            <a:ext cx="2653824" cy="52857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渇水運転防止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56695" y="3971502"/>
            <a:ext cx="8392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水が無ければ運転しないので、</a:t>
            </a:r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故障しにくい</a:t>
            </a:r>
            <a:endParaRPr lang="en-US" altLang="ja-JP" sz="32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84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69" y="2283276"/>
            <a:ext cx="2988660" cy="4373854"/>
          </a:xfrm>
          <a:prstGeom prst="rect">
            <a:avLst/>
          </a:prstGeom>
        </p:spPr>
      </p:pic>
      <p:sp>
        <p:nvSpPr>
          <p:cNvPr id="5" name="タイトル 3"/>
          <p:cNvSpPr txBox="1">
            <a:spLocks/>
          </p:cNvSpPr>
          <p:nvPr/>
        </p:nvSpPr>
        <p:spPr>
          <a:xfrm>
            <a:off x="7664454" y="3876555"/>
            <a:ext cx="2019298" cy="5321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これ</a:t>
            </a:r>
            <a:r>
              <a:rPr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台に！</a:t>
            </a:r>
            <a:endParaRPr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タイトル 3"/>
          <p:cNvSpPr txBox="1">
            <a:spLocks/>
          </p:cNvSpPr>
          <p:nvPr/>
        </p:nvSpPr>
        <p:spPr>
          <a:xfrm>
            <a:off x="1765340" y="2296557"/>
            <a:ext cx="4191332" cy="7438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これ</a:t>
            </a:r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までの</a:t>
            </a:r>
            <a:r>
              <a:rPr lang="en-US" altLang="ja-JP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7.5kW</a:t>
            </a:r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以上</a:t>
            </a:r>
            <a:endParaRPr lang="ja-JP" altLang="en-US" sz="32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V 字形矢印 2"/>
          <p:cNvSpPr/>
          <p:nvPr/>
        </p:nvSpPr>
        <p:spPr>
          <a:xfrm>
            <a:off x="7777458" y="4290994"/>
            <a:ext cx="1793290" cy="621437"/>
          </a:xfrm>
          <a:prstGeom prst="notch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5" y="3045042"/>
            <a:ext cx="1788661" cy="35077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01" y="2933824"/>
            <a:ext cx="2414782" cy="351240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59" y="4976229"/>
            <a:ext cx="1680901" cy="168090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26" y="2895178"/>
            <a:ext cx="1687648" cy="1687648"/>
          </a:xfrm>
          <a:prstGeom prst="rect">
            <a:avLst/>
          </a:prstGeom>
        </p:spPr>
      </p:pic>
      <p:sp>
        <p:nvSpPr>
          <p:cNvPr id="14" name="加算 13"/>
          <p:cNvSpPr/>
          <p:nvPr/>
        </p:nvSpPr>
        <p:spPr>
          <a:xfrm>
            <a:off x="4350396" y="4245476"/>
            <a:ext cx="1012054" cy="1018522"/>
          </a:xfrm>
          <a:prstGeom prst="mathPlu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加算 14"/>
          <p:cNvSpPr/>
          <p:nvPr/>
        </p:nvSpPr>
        <p:spPr>
          <a:xfrm>
            <a:off x="2069176" y="4245476"/>
            <a:ext cx="1012054" cy="1018522"/>
          </a:xfrm>
          <a:prstGeom prst="mathPlu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3"/>
          <p:cNvSpPr txBox="1">
            <a:spLocks/>
          </p:cNvSpPr>
          <p:nvPr/>
        </p:nvSpPr>
        <p:spPr>
          <a:xfrm>
            <a:off x="0" y="0"/>
            <a:ext cx="12192000" cy="133938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独自のメリット①</a:t>
            </a:r>
            <a:endParaRPr lang="ja-JP" altLang="en-US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タイトル 3"/>
          <p:cNvSpPr txBox="1">
            <a:spLocks/>
          </p:cNvSpPr>
          <p:nvPr/>
        </p:nvSpPr>
        <p:spPr>
          <a:xfrm>
            <a:off x="225846" y="1512643"/>
            <a:ext cx="2672180" cy="7013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らくらく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設置</a:t>
            </a:r>
            <a:endParaRPr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タイトル 3"/>
          <p:cNvSpPr txBox="1">
            <a:spLocks/>
          </p:cNvSpPr>
          <p:nvPr/>
        </p:nvSpPr>
        <p:spPr>
          <a:xfrm>
            <a:off x="9541136" y="1700467"/>
            <a:ext cx="2322926" cy="7478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32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の登場</a:t>
            </a:r>
            <a:endParaRPr lang="ja-JP" altLang="en-US" sz="32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91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タイトル 3"/>
          <p:cNvSpPr txBox="1">
            <a:spLocks/>
          </p:cNvSpPr>
          <p:nvPr/>
        </p:nvSpPr>
        <p:spPr>
          <a:xfrm>
            <a:off x="0" y="-1"/>
            <a:ext cx="12192000" cy="1224435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4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独自のメリット②</a:t>
            </a:r>
            <a:endParaRPr lang="ja-JP" altLang="en-US" sz="4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タイトル 3"/>
          <p:cNvSpPr txBox="1">
            <a:spLocks/>
          </p:cNvSpPr>
          <p:nvPr/>
        </p:nvSpPr>
        <p:spPr>
          <a:xfrm>
            <a:off x="200288" y="1313896"/>
            <a:ext cx="2684955" cy="7855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かしこい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運転</a:t>
            </a:r>
            <a:endParaRPr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タイトル 3"/>
          <p:cNvSpPr txBox="1">
            <a:spLocks/>
          </p:cNvSpPr>
          <p:nvPr/>
        </p:nvSpPr>
        <p:spPr>
          <a:xfrm>
            <a:off x="296893" y="2361460"/>
            <a:ext cx="11572552" cy="211362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オートポンプ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は運転・停止を繰り返しますが、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・</a:t>
            </a:r>
            <a:r>
              <a:rPr lang="ja-JP" altLang="en-US" sz="20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フロート・電極式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は、水位が下がってからも決まった時間運転を続けます（固定タイマー）。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・</a:t>
            </a:r>
            <a:r>
              <a:rPr lang="en-US" altLang="ja-JP" sz="2000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RAU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は、前回停止してから再度運転するまでの時間を記憶しており、水位が下がってから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どれくらいの時間運転すればよいか最適な運転時間を算出します（変動タイマー）。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/>
          <a:stretch/>
        </p:blipFill>
        <p:spPr>
          <a:xfrm>
            <a:off x="4835371" y="4476678"/>
            <a:ext cx="2423602" cy="225435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4" t="14108"/>
          <a:stretch/>
        </p:blipFill>
        <p:spPr>
          <a:xfrm>
            <a:off x="1096394" y="4475082"/>
            <a:ext cx="2374774" cy="2255954"/>
          </a:xfrm>
          <a:prstGeom prst="rect">
            <a:avLst/>
          </a:prstGeom>
        </p:spPr>
      </p:pic>
      <p:cxnSp>
        <p:nvCxnSpPr>
          <p:cNvPr id="15" name="直線矢印コネクタ 14"/>
          <p:cNvCxnSpPr/>
          <p:nvPr/>
        </p:nvCxnSpPr>
        <p:spPr>
          <a:xfrm>
            <a:off x="3614701" y="5317724"/>
            <a:ext cx="1103852" cy="627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338" y="4475083"/>
            <a:ext cx="2688526" cy="2255953"/>
          </a:xfrm>
          <a:prstGeom prst="rect">
            <a:avLst/>
          </a:prstGeom>
        </p:spPr>
      </p:pic>
      <p:cxnSp>
        <p:nvCxnSpPr>
          <p:cNvPr id="56" name="直線矢印コネクタ 55"/>
          <p:cNvCxnSpPr/>
          <p:nvPr/>
        </p:nvCxnSpPr>
        <p:spPr>
          <a:xfrm>
            <a:off x="7437945" y="5945131"/>
            <a:ext cx="942575" cy="3580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09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7096</TotalTime>
  <Words>515</Words>
  <Application>Microsoft Office PowerPoint</Application>
  <PresentationFormat>ワイド画面</PresentationFormat>
  <Paragraphs>138</Paragraphs>
  <Slides>15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4" baseType="lpstr">
      <vt:lpstr>HGP明朝B</vt:lpstr>
      <vt:lpstr>ＭＳ Ｐゴシック</vt:lpstr>
      <vt:lpstr>ＭＳ ゴシック</vt:lpstr>
      <vt:lpstr>メイリオ</vt:lpstr>
      <vt:lpstr>游ゴシック</vt:lpstr>
      <vt:lpstr>游ゴシック Light</vt:lpstr>
      <vt:lpstr>Arial</vt:lpstr>
      <vt:lpstr>Calibri</vt:lpstr>
      <vt:lpstr>Office テーマ</vt:lpstr>
      <vt:lpstr>センサー式オートユニット搭載ポンプ</vt:lpstr>
      <vt:lpstr>　目　次</vt:lpstr>
      <vt:lpstr>　RAUとは</vt:lpstr>
      <vt:lpstr>　RAUとは</vt:lpstr>
      <vt:lpstr>　オートポンプについて</vt:lpstr>
      <vt:lpstr>　オートポンプについて</vt:lpstr>
      <vt:lpstr>　オートポンプ共通のメリット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RAU独自のメリット④</vt:lpstr>
      <vt:lpstr>　RAU独自のメリット⑤</vt:lpstr>
      <vt:lpstr>　ラインナップ</vt:lpstr>
      <vt:lpstr>　ご清聴ありがとうございました。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水中ポンプ　講習会</dc:title>
  <dc:creator>nakama</dc:creator>
  <cp:lastModifiedBy>髙里 摘実</cp:lastModifiedBy>
  <cp:revision>437</cp:revision>
  <cp:lastPrinted>2018-06-13T11:38:13Z</cp:lastPrinted>
  <dcterms:created xsi:type="dcterms:W3CDTF">2016-03-07T04:17:48Z</dcterms:created>
  <dcterms:modified xsi:type="dcterms:W3CDTF">2022-11-07T07:38:45Z</dcterms:modified>
</cp:coreProperties>
</file>